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4"/>
  </p:sldMasterIdLst>
  <p:notesMasterIdLst>
    <p:notesMasterId r:id="rId42"/>
  </p:notesMasterIdLst>
  <p:handoutMasterIdLst>
    <p:handoutMasterId r:id="rId43"/>
  </p:handoutMasterIdLst>
  <p:sldIdLst>
    <p:sldId id="311" r:id="rId5"/>
    <p:sldId id="256" r:id="rId6"/>
    <p:sldId id="292" r:id="rId7"/>
    <p:sldId id="259" r:id="rId8"/>
    <p:sldId id="258" r:id="rId9"/>
    <p:sldId id="305" r:id="rId10"/>
    <p:sldId id="295" r:id="rId11"/>
    <p:sldId id="263" r:id="rId12"/>
    <p:sldId id="300" r:id="rId13"/>
    <p:sldId id="301" r:id="rId14"/>
    <p:sldId id="267" r:id="rId15"/>
    <p:sldId id="309" r:id="rId16"/>
    <p:sldId id="312" r:id="rId17"/>
    <p:sldId id="313" r:id="rId18"/>
    <p:sldId id="314" r:id="rId19"/>
    <p:sldId id="310" r:id="rId20"/>
    <p:sldId id="260" r:id="rId21"/>
    <p:sldId id="261" r:id="rId22"/>
    <p:sldId id="262" r:id="rId23"/>
    <p:sldId id="275" r:id="rId24"/>
    <p:sldId id="277" r:id="rId25"/>
    <p:sldId id="276" r:id="rId26"/>
    <p:sldId id="268" r:id="rId27"/>
    <p:sldId id="269" r:id="rId28"/>
    <p:sldId id="270" r:id="rId29"/>
    <p:sldId id="272" r:id="rId30"/>
    <p:sldId id="274" r:id="rId31"/>
    <p:sldId id="304" r:id="rId32"/>
    <p:sldId id="278" r:id="rId33"/>
    <p:sldId id="279" r:id="rId34"/>
    <p:sldId id="280" r:id="rId35"/>
    <p:sldId id="317" r:id="rId36"/>
    <p:sldId id="318" r:id="rId37"/>
    <p:sldId id="303" r:id="rId38"/>
    <p:sldId id="315" r:id="rId39"/>
    <p:sldId id="316" r:id="rId40"/>
    <p:sldId id="319" r:id="rId4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18" autoAdjust="0"/>
  </p:normalViewPr>
  <p:slideViewPr>
    <p:cSldViewPr>
      <p:cViewPr>
        <p:scale>
          <a:sx n="25" d="100"/>
          <a:sy n="25" d="100"/>
        </p:scale>
        <p:origin x="1756" y="8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41EF567-4361-4D1B-927F-307BD604F4D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1BCADB-777A-4E77-BB89-E83C9266864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13F7769-3185-49F5-BE78-2ABB0DAF81E9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7DBC79-21AF-4393-8E8A-FA376C41A1C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3AB9C2-FA0E-4952-9B35-D418C9D80FA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0620E1F7-1B1B-4FAF-8D57-27BAE3DCBE0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E6DEFD3-7CCE-4B88-9D91-3C4CEEC9FEB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D2BFFC-D163-496A-971A-E427F340859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1739ACF-8255-4729-9E69-35800047FAC6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8E9CE46-435E-4D1C-BED5-A0C021B826F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FF0A02E-0F5A-4A3F-8124-8DA0579803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47C542-AD21-4A6D-9F2E-8E2C1E7D06B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6254F8-1B83-4EFF-B81E-D15438CFF5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1B42BCF1-920F-4605-86BD-B58EDD1F9AD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98F42768-DF05-466D-835B-25A57C9C57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B1DCC5C-E411-46C6-B3FE-7844291797B5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2291" name="Rectangle 7">
            <a:extLst>
              <a:ext uri="{FF2B5EF4-FFF2-40B4-BE49-F238E27FC236}">
                <a16:creationId xmlns:a16="http://schemas.microsoft.com/office/drawing/2014/main" id="{05DA2163-3BA2-4881-BBE8-491A6481891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7A8EB11A-B674-465F-8375-B083C7400F36}" type="slidenum">
              <a:rPr lang="en-US" altLang="en-US" sz="1200">
                <a:latin typeface="Times New Roman" panose="02020603050405020304" pitchFamily="18" charset="0"/>
              </a:rPr>
              <a:pPr algn="r"/>
              <a:t>4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6BDE114C-54E9-4FCE-8AE5-297D2E027C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3">
            <a:extLst>
              <a:ext uri="{FF2B5EF4-FFF2-40B4-BE49-F238E27FC236}">
                <a16:creationId xmlns:a16="http://schemas.microsoft.com/office/drawing/2014/main" id="{D046DD73-E280-43B0-AE8D-F3CC5E841E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8C70DB64-1E8C-4EBB-9347-EEF0D8A1F5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D0E6FC6-D3B4-4862-8583-2A1A19BED1D9}" type="slidenum">
              <a:rPr lang="en-US" altLang="en-US">
                <a:latin typeface="Calibri" panose="020F0502020204030204" pitchFamily="34" charset="0"/>
              </a:rPr>
              <a:pPr/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5603" name="Rectangle 7">
            <a:extLst>
              <a:ext uri="{FF2B5EF4-FFF2-40B4-BE49-F238E27FC236}">
                <a16:creationId xmlns:a16="http://schemas.microsoft.com/office/drawing/2014/main" id="{17721C45-9C19-43FA-8758-DB49753A908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B01F95FF-A343-4166-B215-1CEAF6AFDE05}" type="slidenum">
              <a:rPr lang="en-US" altLang="en-US" sz="1200">
                <a:latin typeface="Times New Roman" panose="02020603050405020304" pitchFamily="18" charset="0"/>
              </a:rPr>
              <a:pPr algn="r" eaLnBrk="1" hangingPunct="1"/>
              <a:t>16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id="{7E9223B4-DB55-4276-AD2D-2EDEB710B2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3">
            <a:extLst>
              <a:ext uri="{FF2B5EF4-FFF2-40B4-BE49-F238E27FC236}">
                <a16:creationId xmlns:a16="http://schemas.microsoft.com/office/drawing/2014/main" id="{0977D2FF-F15E-4857-A08D-D7058EA33A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4B1DA5AF-C291-40E4-A3DF-6A398BA849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549916-6E13-4C90-AB5E-9B89BA47BDC3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33795" name="Rectangle 7">
            <a:extLst>
              <a:ext uri="{FF2B5EF4-FFF2-40B4-BE49-F238E27FC236}">
                <a16:creationId xmlns:a16="http://schemas.microsoft.com/office/drawing/2014/main" id="{9A5ECFF4-DE7F-4C3C-90C2-20142D12DB2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2F239FD2-BE30-4500-B2D0-581C3F04E12C}" type="slidenum">
              <a:rPr lang="en-US" altLang="en-US" sz="1200">
                <a:latin typeface="Times New Roman" panose="02020603050405020304" pitchFamily="18" charset="0"/>
              </a:rPr>
              <a:pPr algn="r"/>
              <a:t>23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3796" name="Rectangle 2">
            <a:extLst>
              <a:ext uri="{FF2B5EF4-FFF2-40B4-BE49-F238E27FC236}">
                <a16:creationId xmlns:a16="http://schemas.microsoft.com/office/drawing/2014/main" id="{9B22DB18-2533-45FC-B571-189AFFC845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7" name="Rectangle 3">
            <a:extLst>
              <a:ext uri="{FF2B5EF4-FFF2-40B4-BE49-F238E27FC236}">
                <a16:creationId xmlns:a16="http://schemas.microsoft.com/office/drawing/2014/main" id="{48E3CCB7-DA8A-4D74-A339-7569D62DBF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B5A6F8F8-0B92-47FF-A9B7-49F4552318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7ED97EC-F3FD-4950-9CE9-E3D9E6F85F17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7C68FC41-BEEA-4004-948B-6E65A1D34C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3C0A9967-D232-464C-8E8E-71298EFAD6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03DBF77B-B475-4E25-83A2-AA8D4A07DB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CCB0584-E6A4-4F88-A5CD-0F228617B741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37891" name="Rectangle 7">
            <a:extLst>
              <a:ext uri="{FF2B5EF4-FFF2-40B4-BE49-F238E27FC236}">
                <a16:creationId xmlns:a16="http://schemas.microsoft.com/office/drawing/2014/main" id="{206B0822-1673-43CA-8358-E321390126E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847059DC-9D44-4ECD-BB82-AEDD9A8CE7E5}" type="slidenum">
              <a:rPr lang="en-US" altLang="en-US" sz="1200">
                <a:latin typeface="Times New Roman" panose="02020603050405020304" pitchFamily="18" charset="0"/>
              </a:rPr>
              <a:pPr algn="r"/>
              <a:t>25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7892" name="Rectangle 2">
            <a:extLst>
              <a:ext uri="{FF2B5EF4-FFF2-40B4-BE49-F238E27FC236}">
                <a16:creationId xmlns:a16="http://schemas.microsoft.com/office/drawing/2014/main" id="{B9C34BE5-A87A-43C5-B4EB-19ECAB7A77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3">
            <a:extLst>
              <a:ext uri="{FF2B5EF4-FFF2-40B4-BE49-F238E27FC236}">
                <a16:creationId xmlns:a16="http://schemas.microsoft.com/office/drawing/2014/main" id="{EFAD068A-4991-49CB-862D-0F7D2AB108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778F6CE8-B30E-4B2A-A10B-3831219136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F3869C3-9B36-48C8-BB75-F225538FA7B4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39939" name="Rectangle 7">
            <a:extLst>
              <a:ext uri="{FF2B5EF4-FFF2-40B4-BE49-F238E27FC236}">
                <a16:creationId xmlns:a16="http://schemas.microsoft.com/office/drawing/2014/main" id="{98BDD900-7010-4C99-B9F3-E0576791A02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BA284546-20E9-4217-BBA8-EF8695132795}" type="slidenum">
              <a:rPr lang="en-US" altLang="en-US" sz="1200">
                <a:latin typeface="Times New Roman" panose="02020603050405020304" pitchFamily="18" charset="0"/>
              </a:rPr>
              <a:pPr algn="r"/>
              <a:t>26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9940" name="Rectangle 2">
            <a:extLst>
              <a:ext uri="{FF2B5EF4-FFF2-40B4-BE49-F238E27FC236}">
                <a16:creationId xmlns:a16="http://schemas.microsoft.com/office/drawing/2014/main" id="{1E09702E-ED53-4883-9073-A421A8BC06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3">
            <a:extLst>
              <a:ext uri="{FF2B5EF4-FFF2-40B4-BE49-F238E27FC236}">
                <a16:creationId xmlns:a16="http://schemas.microsoft.com/office/drawing/2014/main" id="{C51C89AB-B932-4E4C-8F2C-EA67484168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C5308F71-DF44-4B35-BDA7-11CD66D7D9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633B83A-ECB7-4557-80AF-6A823865FDE1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44035" name="Rectangle 7">
            <a:extLst>
              <a:ext uri="{FF2B5EF4-FFF2-40B4-BE49-F238E27FC236}">
                <a16:creationId xmlns:a16="http://schemas.microsoft.com/office/drawing/2014/main" id="{36BACDB3-F5CF-4DAB-B95E-83C62C7879A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81C10CFF-A6BE-4818-9F25-67439A02E67D}" type="slidenum">
              <a:rPr lang="en-US" altLang="en-US" sz="1200">
                <a:latin typeface="Times New Roman" panose="02020603050405020304" pitchFamily="18" charset="0"/>
              </a:rPr>
              <a:pPr algn="r"/>
              <a:t>29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44036" name="Rectangle 2">
            <a:extLst>
              <a:ext uri="{FF2B5EF4-FFF2-40B4-BE49-F238E27FC236}">
                <a16:creationId xmlns:a16="http://schemas.microsoft.com/office/drawing/2014/main" id="{F159CB3C-A497-426B-B3A3-372E835615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3">
            <a:extLst>
              <a:ext uri="{FF2B5EF4-FFF2-40B4-BE49-F238E27FC236}">
                <a16:creationId xmlns:a16="http://schemas.microsoft.com/office/drawing/2014/main" id="{C305C519-0D7C-493F-BEF1-F2714389E0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7E307CC3-4618-49C7-BFB7-C4C5C6DEBB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090B3D3-0F3E-49C6-9690-880470200FC4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46083" name="Rectangle 7">
            <a:extLst>
              <a:ext uri="{FF2B5EF4-FFF2-40B4-BE49-F238E27FC236}">
                <a16:creationId xmlns:a16="http://schemas.microsoft.com/office/drawing/2014/main" id="{9FF87549-325C-4728-9DD9-FF1DEE60ED4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2ACE9B33-DD4E-4EAE-8897-2131FF0EEA72}" type="slidenum">
              <a:rPr lang="en-US" altLang="en-US" sz="1200">
                <a:latin typeface="Times New Roman" panose="02020603050405020304" pitchFamily="18" charset="0"/>
              </a:rPr>
              <a:pPr algn="r"/>
              <a:t>30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46084" name="Rectangle 2">
            <a:extLst>
              <a:ext uri="{FF2B5EF4-FFF2-40B4-BE49-F238E27FC236}">
                <a16:creationId xmlns:a16="http://schemas.microsoft.com/office/drawing/2014/main" id="{C8A6DD26-B2E4-44EB-B65B-CC4BCA3863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5" name="Rectangle 3">
            <a:extLst>
              <a:ext uri="{FF2B5EF4-FFF2-40B4-BE49-F238E27FC236}">
                <a16:creationId xmlns:a16="http://schemas.microsoft.com/office/drawing/2014/main" id="{0C475A94-695B-4431-9668-E5F523CAF6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D0BACDC0-F2E6-4956-8C70-DB2BA9ECC8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ED40947-7677-4CAB-8F8E-778A0FED7C1B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48131" name="Rectangle 7">
            <a:extLst>
              <a:ext uri="{FF2B5EF4-FFF2-40B4-BE49-F238E27FC236}">
                <a16:creationId xmlns:a16="http://schemas.microsoft.com/office/drawing/2014/main" id="{AAF17411-13F2-4016-AF6D-CA62F4BD08D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F9485B05-4090-4BE3-8584-B5FF7E7EAC2D}" type="slidenum">
              <a:rPr lang="en-US" altLang="en-US" sz="1200">
                <a:latin typeface="Times New Roman" panose="02020603050405020304" pitchFamily="18" charset="0"/>
              </a:rPr>
              <a:pPr algn="r"/>
              <a:t>31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48132" name="Rectangle 2">
            <a:extLst>
              <a:ext uri="{FF2B5EF4-FFF2-40B4-BE49-F238E27FC236}">
                <a16:creationId xmlns:a16="http://schemas.microsoft.com/office/drawing/2014/main" id="{F095B808-6340-45D0-91A3-9ACB6F13B8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3">
            <a:extLst>
              <a:ext uri="{FF2B5EF4-FFF2-40B4-BE49-F238E27FC236}">
                <a16:creationId xmlns:a16="http://schemas.microsoft.com/office/drawing/2014/main" id="{5933A3B0-1C04-497A-BBBD-E2CD87DABA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638E93A-F21B-4796-A765-40FA411F16C0}"/>
              </a:ext>
            </a:extLst>
          </p:cNvPr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E4B5290-E217-44D3-8F18-9BEF01DE4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C4599-757D-4267-85CB-D14DB8A601FF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8032AE2-3D3C-4DF5-9554-B922BDF51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6D8DD36-B96D-4A0D-B2EA-AAE32F92E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2DEFB0-DA44-4285-A15F-E3790CD807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783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282A44-F308-4386-B1A7-25A158A6F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B60A5-E49E-4DD4-8B38-27AF179A59B1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F3CB5-32F5-46A6-B04A-115B6CAAA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01F002-9639-4327-9E63-88994B46D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F297F-0F3F-49DE-B1A8-F82DD37E27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7189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B3A5B9-633D-44AA-8BF4-202CA834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2527D-DABD-4FF5-BB6D-AB77A1D9CFCA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91E576-655B-41BC-A110-BCF3FF64F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988CA7-8EE6-4111-BAE3-C8E5B0790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7CAB50-A13E-4E8A-9BA2-47EF52B96D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477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8F4D9-EBF5-41ED-8A3B-A9089926B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5FCE8-E1EA-4689-B5AA-3ECFA262CBCD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895C99-6E8F-4F28-A909-086C13C6B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1220D2-20CD-4C51-9238-9733F27D7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DD554-727D-4925-A1BB-E9F5C32047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1814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881C300-225D-4D08-BEE3-0DCB44FE0E70}"/>
              </a:ext>
            </a:extLst>
          </p:cNvPr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7957567-0717-4557-8085-FC742F3D6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5239C-8556-4037-9EFF-1C5144269918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94346EB-C8BA-4EBB-AD08-96D4FF0A7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EB05D88-E971-4806-BED7-1D258FE80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88787-0A98-4776-9662-4376FDED5B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95813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C114E58-DB25-48F7-B634-24E36A09D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7C521-B658-47DD-89B8-5E687EFAB335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A1C3228-F05F-4358-A07C-7C6238F4F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A6F4BAE-F863-43D6-BA96-AC04E42B4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499C5-B2E5-4258-85D2-3E5261D3CD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606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9B0DF5E-45EF-4E6E-BFF2-0EE0382DD0E0}"/>
              </a:ext>
            </a:extLst>
          </p:cNvPr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D531419C-7D66-469C-B7AD-BBFFDCF96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EAD8E-1287-4663-AD2F-4E87DB513EA1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41306B69-3E67-43D4-983F-EFE0FE657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E48A035E-790E-4BAC-AC30-774620331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D67514-E592-46E9-AB4A-05975748CE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4705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19C5103-E425-47C7-BCB2-4B0C473CD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A0D8E-AD91-42E8-AFD9-A3F810E166A2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2F21F09-F9DF-40D8-8F31-F5F553DBA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37BAE91-EAA7-47C1-8C42-32D25EAD1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D91D54-25B4-4F88-8172-E135B58CB6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2293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8FADCA9-56C1-4EEA-8356-554DBBFF9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3AA9D-107D-46E4-A93E-55DD5E0BE0CC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803E8C3-FCAA-4A09-B233-572A75792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0D28DC2-DF16-4833-BC2A-501AF054C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D77ECC-A88F-4BF6-B9C8-57ECDBEAC3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1635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BFFD0D5-69DB-4FB1-8C99-D473BFD0A5E4}"/>
              </a:ext>
            </a:extLst>
          </p:cNvPr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3BF1CB69-C467-4F7E-BD1E-8719C6253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19066-4502-437D-B79A-0B9FF730EC23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3F925E7C-2993-4BE2-BB31-541645167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BFEFBDF8-E3D6-42A5-9BE5-CB043A39E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BC5C8-182C-4890-9BA2-B98EE1A8DA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908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A9D5C4-C0F5-47EF-BEEB-5C90C886E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7249A-AA71-4D34-85EB-13F74B61E42C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8A6B76-4FEE-4F8F-97E3-CD1FAC242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D7EF99A-64CC-42EA-AE51-3E1EC75B2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C4A910-507D-4441-BB24-2D01737122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9706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DE859B8-F4FC-4B14-8518-88302B9A8ACD}"/>
              </a:ext>
            </a:extLst>
          </p:cNvPr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5433E1-D2E0-40F9-AE18-DDB12F1BE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B34DD6AA-6095-4BA3-8408-B5FEEF3470B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87AA66-39E1-49BE-B5D3-7FE935EE0CFB}"/>
              </a:ext>
            </a:extLst>
          </p:cNvPr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ADCE75-3153-4BDF-AA14-D9CA287B7C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18A5B7-8AA1-4130-BAE6-411B35D089FF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8E0D4-6C15-4960-AC27-9AC84257DF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61C4C7-C4FF-4E68-8089-E4FEB3E5F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fld id="{4E735E6A-E0D2-46A2-A3F0-C675778104F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0" r:id="rId1"/>
    <p:sldLayoutId id="2147483973" r:id="rId2"/>
    <p:sldLayoutId id="2147483981" r:id="rId3"/>
    <p:sldLayoutId id="2147483974" r:id="rId4"/>
    <p:sldLayoutId id="2147483982" r:id="rId5"/>
    <p:sldLayoutId id="2147483975" r:id="rId6"/>
    <p:sldLayoutId id="2147483976" r:id="rId7"/>
    <p:sldLayoutId id="2147483983" r:id="rId8"/>
    <p:sldLayoutId id="2147483977" r:id="rId9"/>
    <p:sldLayoutId id="2147483978" r:id="rId10"/>
    <p:sldLayoutId id="21474839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0PDoX3ExW9NmksAWImJzbkF;_ylu=X3oDMTBpdnJhMHUzBHBvcwMxBHNlYwNzcgR2dGlkAw--/SIG=1if16qoue/EXP=1299199556/**http:/images.search.yahoo.com/images/view?back=http://images.search.yahoo.com/search/images?p%3Dgavel%26ei%3DUTF-8%26fr%3Dfp-yie8&amp;w=900&amp;h=587&amp;imgurl=www.onbeingablacklawyer.com/wordpress/wp-content/uploads/2009/01/gavel.jpg&amp;rurl=http://www.onbeingablacklawyer.com/?attachment_id%3D1096&amp;size=93KB&amp;name=gavel+:+On+Being...&amp;p=gavel&amp;oid=4366f73036407428f31248f89f590e67&amp;fr2=&amp;no=1&amp;tt=98000&amp;sigr=11mrn3job&amp;sigi=12amg406j&amp;sigb=128b924d2&amp;.crumb=H7.W63SulC.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rds.yahoo.com/_ylt=A0PDoS6I6HdN4iUAQ8CJzbkF;_ylu=X3oDMTBpdDZuNzZrBHBvcwM5BHNlYwNzcgR2dGlkAw--/SIG=1i93nhtl3/EXP=1299732744/**http:/images.search.yahoo.com/images/view?back=http://images.search.yahoo.com/search/images?p%3Dclipboard%26ei%3DUTF-8%26fr%3Dfp-yie8&amp;w=700&amp;h=466&amp;imgurl=www.faqs.org/photo-dict/photofiles/list/2337/3053clipboard.jpg&amp;rurl=http://www.faqs.org/photo-dict/phrase/2337/clipboard.html&amp;size=64KB&amp;name=clipboard+-+phot...&amp;p=clipboard&amp;oid=00edb029dd7eac3aee1469932f537b25&amp;fr2=&amp;no=9&amp;tt=795000&amp;sigr=11pbn2nt7&amp;sigi=11ujr4o85&amp;sigb=12ccna465&amp;.crumb=H7.W63SulC.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E05AF-DF46-4E49-B3B1-7309D7C26C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600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800" dirty="0"/>
              <a:t>From the kitchen to the table</a:t>
            </a:r>
            <a:r>
              <a:rPr lang="en-US" sz="4400" dirty="0"/>
              <a:t>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15C5C4-4337-45D0-8A8F-7E903CBCE2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810000"/>
            <a:ext cx="6400800" cy="17526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/>
              <a:t>A food safety guide for delivery drivers of home delivered meals       Updated 11-16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8E8632E1-1BD1-4DDC-8AE0-8D04BBBF19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Hot Food Packaging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0BC74AE-98AC-4202-9C54-511ECE0F4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/>
          <a:lstStyle/>
          <a:p>
            <a:pPr eaLnBrk="1" hangingPunct="1"/>
            <a:r>
              <a:rPr lang="en-US" altLang="en-US" sz="3200"/>
              <a:t>Transported separately from cold foods </a:t>
            </a:r>
          </a:p>
          <a:p>
            <a:pPr eaLnBrk="1" hangingPunct="1"/>
            <a:r>
              <a:rPr lang="en-US" altLang="en-US" sz="3200"/>
              <a:t>Transported in a carrier that maintains the temperature above 140</a:t>
            </a:r>
            <a:r>
              <a:rPr lang="en-US" altLang="en-US" sz="3200">
                <a:cs typeface="Times New Roman" panose="02020603050405020304" pitchFamily="18" charset="0"/>
              </a:rPr>
              <a:t>°F</a:t>
            </a:r>
            <a:endParaRPr lang="en-US" altLang="en-US" sz="3200"/>
          </a:p>
          <a:p>
            <a:pPr eaLnBrk="1" hangingPunct="1"/>
            <a:r>
              <a:rPr lang="en-US" altLang="en-US" sz="3200"/>
              <a:t>All should have lids and a heating device such as a heat stone, heated gel pack, plug-in heater or transport bag, for example Cambro</a:t>
            </a:r>
            <a:r>
              <a:rPr lang="en-US" altLang="en-US" sz="3200">
                <a:cs typeface="Times New Roman" panose="02020603050405020304" pitchFamily="18" charset="0"/>
              </a:rPr>
              <a:t>, Nutrisystem bags or other thermal transport containers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E2628D9-2E3F-48FF-890C-3C5A210621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/>
              <a:t>Quality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C81D6C3-BB23-498B-A004-D818D77CDB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 rtlCol="0">
            <a:normAutofit/>
          </a:bodyPr>
          <a:lstStyle/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z="3200" dirty="0"/>
              <a:t>It is important that transport carriers protect meal packages from contamination, crushing or spillage to assure a high quality, appetizing meal is served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3200" dirty="0"/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z="3200" dirty="0"/>
              <a:t>When packing meals into bags, coolers or carriers, ensure that they’re not packed too high, that they don’t move around too much and the carrier can be closed.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3AFC7B2-F46D-4209-A1D1-C2E520BA3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i="1" dirty="0"/>
              <a:t>During the Delivery…</a:t>
            </a:r>
          </a:p>
        </p:txBody>
      </p:sp>
      <p:pic>
        <p:nvPicPr>
          <p:cNvPr id="20483" name="Picture 3">
            <a:extLst>
              <a:ext uri="{FF2B5EF4-FFF2-40B4-BE49-F238E27FC236}">
                <a16:creationId xmlns:a16="http://schemas.microsoft.com/office/drawing/2014/main" id="{FF0A9C3E-7F38-4BA8-A1DD-58DCC220B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76400"/>
            <a:ext cx="7124700" cy="474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85BE7-107E-405D-BFFB-8469CCEDE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The Pick Up Location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FC179ED8-A310-4E69-9A98-7885E0041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Your local program will instruct you on the specifics for location time and address to pick up the home delivered meals.</a:t>
            </a:r>
          </a:p>
          <a:p>
            <a:r>
              <a:rPr lang="en-US" altLang="en-US"/>
              <a:t>There will be a hot bag and a cold bag or cooler for your route.</a:t>
            </a:r>
          </a:p>
          <a:p>
            <a:r>
              <a:rPr lang="en-US" altLang="en-US"/>
              <a:t>There is usually a clip board or route sheet with detailed information. </a:t>
            </a:r>
          </a:p>
          <a:p>
            <a:r>
              <a:rPr lang="en-US" altLang="en-US"/>
              <a:t>This will all be explained locally.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F54C1-D61F-4259-8ECD-8298D6F38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What Types of Meals are Served?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B29B79BB-F7E0-46AD-8C67-0B23AC0CE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This varies on your location. </a:t>
            </a:r>
          </a:p>
          <a:p>
            <a:r>
              <a:rPr lang="en-US" altLang="en-US"/>
              <a:t>Some offer only a general diet, others have specialty diets</a:t>
            </a:r>
          </a:p>
          <a:p>
            <a:r>
              <a:rPr lang="en-US" altLang="en-US"/>
              <a:t>Some also offer frozen meals</a:t>
            </a:r>
          </a:p>
          <a:p>
            <a:pPr lvl="1"/>
            <a:r>
              <a:rPr lang="en-US" altLang="en-US" sz="2400"/>
              <a:t>These need to stay in a solid frozen state during delivery so be sure to have ice packs and use appropriate equipment.</a:t>
            </a:r>
          </a:p>
          <a:p>
            <a:pPr lvl="1"/>
            <a:r>
              <a:rPr lang="en-US" altLang="en-US" sz="2400"/>
              <a:t>Check to see if the participant would like you to put the frozen meals directly into their freezer.</a:t>
            </a:r>
          </a:p>
          <a:p>
            <a:pPr lvl="1"/>
            <a:r>
              <a:rPr lang="en-US" altLang="en-US" sz="2400"/>
              <a:t>Observe if the meals are starting to stock pile and inform your site manager.</a:t>
            </a:r>
          </a:p>
          <a:p>
            <a:pPr lvl="1"/>
            <a:r>
              <a:rPr lang="en-US" altLang="en-US" sz="2400"/>
              <a:t>Ask if they have any problem reheating the meals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5B9F1-9847-41D2-8510-B4CA73176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The Route Sheet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50EA70F4-EED6-469A-AE4A-E43EE6953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Usually contains the following information:</a:t>
            </a:r>
          </a:p>
          <a:p>
            <a:pPr lvl="1"/>
            <a:r>
              <a:rPr lang="en-US" altLang="en-US" sz="2400"/>
              <a:t>Who do I deliver to?</a:t>
            </a:r>
          </a:p>
          <a:p>
            <a:pPr lvl="1"/>
            <a:r>
              <a:rPr lang="en-US" altLang="en-US" sz="2400"/>
              <a:t>How do I get there?</a:t>
            </a:r>
          </a:p>
          <a:p>
            <a:pPr lvl="1"/>
            <a:r>
              <a:rPr lang="en-US" altLang="en-US" sz="2400"/>
              <a:t>What food do I give them?</a:t>
            </a:r>
          </a:p>
          <a:p>
            <a:pPr lvl="1"/>
            <a:r>
              <a:rPr lang="en-US" altLang="en-US" sz="2400"/>
              <a:t>Is there anything special I need to know about delivering to a specific participant?</a:t>
            </a:r>
          </a:p>
          <a:p>
            <a:pPr lvl="1"/>
            <a:r>
              <a:rPr lang="en-US" altLang="en-US" sz="2400"/>
              <a:t>How does the office know if and when I delivered a meal?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>
            <a:extLst>
              <a:ext uri="{FF2B5EF4-FFF2-40B4-BE49-F238E27FC236}">
                <a16:creationId xmlns:a16="http://schemas.microsoft.com/office/drawing/2014/main" id="{C413A26A-69BF-44B6-8B8C-ABAA5720DB2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838200"/>
            <a:ext cx="7924800" cy="838200"/>
          </a:xfrm>
        </p:spPr>
        <p:txBody>
          <a:bodyPr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/>
              <a:t>Preparation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3C69116-2F8F-40DD-89E4-B24E552C50BA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81000" y="19050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z="3200"/>
              <a:t>Be sure your delivery equipment is clean and sanitized </a:t>
            </a:r>
          </a:p>
          <a:p>
            <a:pPr eaLnBrk="1" hangingPunct="1"/>
            <a:r>
              <a:rPr lang="en-US" altLang="en-US" sz="3200"/>
              <a:t>If you have electrical equipment for holding the food at a hot or cold temperature be sure it is working properly</a:t>
            </a:r>
          </a:p>
          <a:p>
            <a:pPr eaLnBrk="1" hangingPunct="1"/>
            <a:r>
              <a:rPr lang="en-US" altLang="en-US" sz="3200"/>
              <a:t>Be sure to keep the cold food in your air conditioned vehicle when it is hot out to avoid overheating in the trunk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A48AA93-9685-468A-A1D0-740C82BDF3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/>
              <a:t>Thermodynamics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EE4B37ED-80D9-4C8C-AC85-9AB12D4520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Second law of thermodynamics: The entropy of any closed system not in thermal equilibrium almost always increases. Closed systems spontaneously evolve towards thermal equilibrium -- the state of maximum entropy of the system in a process known as thermalization. 	</a:t>
            </a:r>
          </a:p>
          <a:p>
            <a:pPr eaLnBrk="1" hangingPunct="1">
              <a:lnSpc>
                <a:spcPct val="90000"/>
              </a:lnSpc>
            </a:pPr>
            <a:endParaRPr lang="en-US" altLang="en-US" sz="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		</a:t>
            </a:r>
            <a:r>
              <a:rPr lang="en-US" altLang="en-US" sz="4800" b="1" i="1"/>
              <a:t>Uh….</a:t>
            </a:r>
            <a:r>
              <a:rPr lang="en-US" altLang="en-US" sz="4800" b="1" i="1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WHAT?!?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800" i="1"/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Means this: if all components of a system are not the same temperature, ultimately the hottest part will lose heat energy until it all reaches the same (lower) temperature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9BFB526-D2A8-432C-8B7D-BB58B14948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/>
              <a:t>Heat Transfer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86B9624C-B399-4721-8765-EE3B1025E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When an object is at a different temperature from another body or its surroundings, heat flows so that the body and the surroundings reach the same temperature, at which point they are in thermal equilibrium. </a:t>
            </a:r>
            <a:r>
              <a:rPr lang="en-US" altLang="en-US" sz="1600"/>
              <a:t>(Wikipedia)</a:t>
            </a:r>
          </a:p>
          <a:p>
            <a:pPr eaLnBrk="1" hangingPunct="1"/>
            <a:endParaRPr lang="en-US" altLang="en-US" sz="1000"/>
          </a:p>
          <a:p>
            <a:pPr eaLnBrk="1" hangingPunct="1"/>
            <a:r>
              <a:rPr lang="en-US" altLang="en-US" sz="2800"/>
              <a:t>Conduction – bodies touching (food touching a container)</a:t>
            </a:r>
          </a:p>
          <a:p>
            <a:pPr eaLnBrk="1" hangingPunct="1"/>
            <a:r>
              <a:rPr lang="en-US" altLang="en-US" sz="2800"/>
              <a:t>Convection – gas or liquid (air stealing the temp)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				</a:t>
            </a:r>
            <a:r>
              <a:rPr lang="en-US" altLang="en-US" sz="4800" b="1" i="1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Who cares?!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ABF714F-93DE-480B-BD8A-E6006B3917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/>
              <a:t>Why heat transfer matters: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82834F03-5AA3-49F9-8C70-8B4F041AB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Hot food into a cold container – lose heat</a:t>
            </a:r>
          </a:p>
          <a:p>
            <a:pPr eaLnBrk="1" hangingPunct="1"/>
            <a:r>
              <a:rPr lang="en-US" altLang="en-US" sz="3200"/>
              <a:t>Hot food into a cold trunk – lose heat</a:t>
            </a:r>
          </a:p>
          <a:p>
            <a:pPr eaLnBrk="1" hangingPunct="1"/>
            <a:r>
              <a:rPr lang="en-US" altLang="en-US" sz="3200"/>
              <a:t>Cold food into a hot trunk – heats up</a:t>
            </a:r>
          </a:p>
          <a:p>
            <a:pPr eaLnBrk="1" hangingPunct="1"/>
            <a:r>
              <a:rPr lang="en-US" altLang="en-US" sz="3200"/>
              <a:t>Cold food placed into a room-temp (or warm) container – heats up</a:t>
            </a:r>
          </a:p>
          <a:p>
            <a:pPr eaLnBrk="1" hangingPunct="1"/>
            <a:endParaRPr lang="en-US" altLang="en-US" sz="3200"/>
          </a:p>
          <a:p>
            <a:pPr eaLnBrk="1" hangingPunct="1"/>
            <a:r>
              <a:rPr lang="en-US" altLang="en-US" sz="3200" b="1"/>
              <a:t>Food is highly affected by the temperature that surrounds it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15EC16C-0512-4C85-B0EB-1207704417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/>
              <a:t>Foodservice Operation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A9ADB90-0533-4BC7-9CBB-21A58F075C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 rtlCol="0">
            <a:normAutofit lnSpcReduction="10000"/>
          </a:bodyPr>
          <a:lstStyle/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z="2800" dirty="0"/>
              <a:t>Community programs –  Elderly Nutrition Program, MOW 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z="2800" dirty="0"/>
              <a:t>Considered</a:t>
            </a:r>
            <a:r>
              <a:rPr lang="en-US" dirty="0"/>
              <a:t> </a:t>
            </a:r>
            <a:r>
              <a:rPr lang="en-US" sz="3000" b="1" i="1" dirty="0"/>
              <a:t>Food Establishments</a:t>
            </a:r>
            <a:r>
              <a:rPr lang="en-US" dirty="0"/>
              <a:t> </a:t>
            </a:r>
            <a:r>
              <a:rPr lang="en-US" sz="2600" b="1" dirty="0"/>
              <a:t>(</a:t>
            </a:r>
            <a:r>
              <a:rPr lang="en-US" sz="2600" b="1" u="sng" dirty="0"/>
              <a:t>1-201.10)</a:t>
            </a:r>
            <a:r>
              <a:rPr lang="en-US" sz="2800" b="1" dirty="0"/>
              <a:t> </a:t>
            </a:r>
            <a:endParaRPr lang="en-US" dirty="0"/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z="2800" dirty="0"/>
              <a:t>FDA – writes Federal Food Code</a:t>
            </a:r>
          </a:p>
          <a:p>
            <a:pPr lvl="1" indent="-182880" eaLnBrk="1" fontAlgn="auto" hangingPunct="1">
              <a:spcAft>
                <a:spcPts val="0"/>
              </a:spcAft>
              <a:defRPr/>
            </a:pPr>
            <a:r>
              <a:rPr lang="en-US" sz="2800" dirty="0"/>
              <a:t>States adopt, adapt or write own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z="2800" dirty="0"/>
              <a:t>Older Americans Act – Administration on Aging writes federal guidelines – states write own state policies.  AAAs and counties may have own local policies in addition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900" dirty="0"/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800" b="1" u="sng" dirty="0"/>
              <a:t>Delivery drivers are still foodservice workers and must follow the rules of the food code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1C862F38-7B40-41FC-B8FE-B84E4D7712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/>
              <a:t>In The Car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8ABC8FEF-7EF7-4018-B9B0-6C7B0AE1EF4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z="3200" dirty="0"/>
              <a:t>Is the </a:t>
            </a:r>
            <a:r>
              <a:rPr lang="en-US" sz="3200" b="1" i="1" dirty="0"/>
              <a:t>TEMPERATURE</a:t>
            </a:r>
            <a:r>
              <a:rPr lang="en-US" sz="3200" dirty="0"/>
              <a:t> of the food protected?</a:t>
            </a:r>
          </a:p>
          <a:p>
            <a:pPr lvl="1" indent="-18288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sz="2800" dirty="0"/>
              <a:t>Front seat or trunk?  </a:t>
            </a:r>
          </a:p>
          <a:p>
            <a:pPr lvl="1" indent="-18288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sz="2800" dirty="0"/>
              <a:t>SUV or car with actual trunk?</a:t>
            </a:r>
          </a:p>
          <a:p>
            <a:pPr lvl="1" indent="-18288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sz="2800" dirty="0"/>
              <a:t>What’s the outside temp?</a:t>
            </a:r>
          </a:p>
          <a:p>
            <a:pPr lvl="1" indent="-18288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sz="2800" dirty="0"/>
              <a:t>What’s the temp inside the vehicle?</a:t>
            </a:r>
          </a:p>
          <a:p>
            <a:pPr lvl="1" indent="-18288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sz="2800" dirty="0"/>
              <a:t>How long is the route?</a:t>
            </a:r>
          </a:p>
          <a:p>
            <a:pPr lvl="1" indent="-18288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en-US" dirty="0"/>
          </a:p>
          <a:p>
            <a:pPr lvl="1" indent="-18288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en-US" dirty="0"/>
          </a:p>
          <a:p>
            <a:pPr lvl="1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600" b="1" u="sng" dirty="0"/>
              <a:t>What are your test trays and data showing?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6E4287D0-EF17-4172-8133-8055635770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/>
              <a:t>In The Car, continued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9CBEBEE4-D61E-4D2C-BBA8-BB29F03A1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000"/>
              <a:t>Is the </a:t>
            </a:r>
            <a:r>
              <a:rPr lang="en-US" altLang="en-US" sz="3000" b="1" i="1"/>
              <a:t>QUALITY</a:t>
            </a:r>
            <a:r>
              <a:rPr lang="en-US" altLang="en-US" sz="3000"/>
              <a:t> of the food protected?</a:t>
            </a:r>
          </a:p>
          <a:p>
            <a:pPr lvl="1" eaLnBrk="1" hangingPunct="1"/>
            <a:r>
              <a:rPr lang="en-US" altLang="en-US" sz="2800"/>
              <a:t>Food containers secured?</a:t>
            </a:r>
          </a:p>
          <a:p>
            <a:pPr lvl="2" eaLnBrk="1" hangingPunct="1"/>
            <a:r>
              <a:rPr lang="en-US" altLang="en-US" sz="2800"/>
              <a:t>Protected from spillage?</a:t>
            </a:r>
          </a:p>
          <a:p>
            <a:pPr lvl="2" eaLnBrk="1" hangingPunct="1"/>
            <a:r>
              <a:rPr lang="en-US" altLang="en-US" sz="2800"/>
              <a:t>Protected from disruption – bumpy roads, poor driving, loose objects in car, etc. </a:t>
            </a:r>
          </a:p>
          <a:p>
            <a:pPr lvl="1" eaLnBrk="1" hangingPunct="1"/>
            <a:r>
              <a:rPr lang="en-US" altLang="en-US" sz="2800"/>
              <a:t>Can anything fall on or crush food?</a:t>
            </a:r>
          </a:p>
          <a:p>
            <a:pPr lvl="1" eaLnBrk="1" hangingPunct="1"/>
            <a:r>
              <a:rPr lang="en-US" altLang="en-US" sz="2800"/>
              <a:t>Are the drivers keeping the bags and containers separated (versus stacking </a:t>
            </a:r>
            <a:r>
              <a:rPr lang="en-US" altLang="en-US" sz="2800">
                <a:sym typeface="Wingdings" panose="05000000000000000000" pitchFamily="2" charset="2"/>
              </a:rPr>
              <a:t> crushing)?</a:t>
            </a:r>
            <a:endParaRPr lang="en-US" altLang="en-US" sz="2800"/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B306BD3C-712B-44C7-B30D-1A4BEEE92E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/>
              <a:t>In The Car, cont.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03F2454C-E485-4E98-AFDB-4A8B4DCE7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/>
          <a:lstStyle/>
          <a:p>
            <a:pPr eaLnBrk="1" hangingPunct="1"/>
            <a:r>
              <a:rPr lang="en-US" altLang="en-US" sz="3000"/>
              <a:t>Is the </a:t>
            </a:r>
            <a:r>
              <a:rPr lang="en-US" altLang="en-US" sz="3000" b="1" i="1"/>
              <a:t>SANITATION </a:t>
            </a:r>
            <a:r>
              <a:rPr lang="en-US" altLang="en-US" sz="3000"/>
              <a:t>of the food protected?</a:t>
            </a:r>
          </a:p>
          <a:p>
            <a:pPr lvl="1" eaLnBrk="1" hangingPunct="1"/>
            <a:r>
              <a:rPr lang="en-US" altLang="en-US" sz="2800"/>
              <a:t>Are all containers closed and safe from contamination?</a:t>
            </a:r>
          </a:p>
          <a:p>
            <a:pPr lvl="1" eaLnBrk="1" hangingPunct="1"/>
            <a:r>
              <a:rPr lang="en-US" altLang="en-US" sz="2800"/>
              <a:t>Is there old mail or papers, fast food containers and bags, snack bags, old grocery bags? </a:t>
            </a:r>
          </a:p>
          <a:p>
            <a:pPr lvl="1" eaLnBrk="1" hangingPunct="1"/>
            <a:r>
              <a:rPr lang="en-US" altLang="en-US" sz="2800"/>
              <a:t>Are there any animals in the car?</a:t>
            </a:r>
          </a:p>
          <a:p>
            <a:pPr lvl="1" eaLnBrk="1" hangingPunct="1"/>
            <a:r>
              <a:rPr lang="en-US" altLang="en-US" sz="2800"/>
              <a:t>Pests – i.e. flies, fleas and ticks, spiders, mice?</a:t>
            </a:r>
          </a:p>
          <a:p>
            <a:pPr lvl="1" eaLnBrk="1" hangingPunct="1"/>
            <a:r>
              <a:rPr lang="en-US" altLang="en-US" sz="2800"/>
              <a:t>Cleaners, lubricants, solvents, other chemicals around?</a:t>
            </a:r>
          </a:p>
          <a:p>
            <a:pPr lvl="1" eaLnBrk="1" hangingPunct="1"/>
            <a:r>
              <a:rPr lang="en-US" altLang="en-US" sz="2800"/>
              <a:t>Rusty objects, tools, spare tires, etc.?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F86C77A-EF71-4CAE-B6F7-12860F16895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55638"/>
            <a:ext cx="7620000" cy="762000"/>
          </a:xfrm>
        </p:spPr>
        <p:txBody>
          <a:bodyPr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/>
              <a:t>Personal Hygiene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4D60592-2FBF-4F25-9A0E-99C321C0E60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458200" cy="4302125"/>
          </a:xfrm>
        </p:spPr>
        <p:txBody>
          <a:bodyPr rtlCol="0">
            <a:normAutofit/>
          </a:bodyPr>
          <a:lstStyle/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z="2800" dirty="0"/>
              <a:t>Don’t smoke while delivering meals.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z="2800" dirty="0"/>
              <a:t>Cover all cuts, open sores or wounds with a waterproof bandage PLUS a glove or other barrier. 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z="2800" dirty="0"/>
              <a:t>Wear gloves during any and all food preparation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z="2800" dirty="0"/>
              <a:t>Wear clean clothes, clean hats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endParaRPr lang="en-US" b="1" u="sng" dirty="0"/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800" b="1" u="sng" dirty="0"/>
              <a:t>Delivery drivers are still foodservice workers and must follow the rules of the food code</a:t>
            </a:r>
          </a:p>
        </p:txBody>
      </p:sp>
      <p:graphicFrame>
        <p:nvGraphicFramePr>
          <p:cNvPr id="32772" name="Object 4">
            <a:extLst>
              <a:ext uri="{FF2B5EF4-FFF2-40B4-BE49-F238E27FC236}">
                <a16:creationId xmlns:a16="http://schemas.microsoft.com/office/drawing/2014/main" id="{3F9AA4EC-0748-455C-9316-17259DD71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5221071"/>
              </p:ext>
            </p:extLst>
          </p:nvPr>
        </p:nvGraphicFramePr>
        <p:xfrm>
          <a:off x="7162800" y="838200"/>
          <a:ext cx="1447800" cy="131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Art" r:id="rId3" imgW="3828107" imgH="3468986" progId="MS_ClipArt_Gallery.2">
                  <p:embed/>
                </p:oleObj>
              </mc:Choice>
              <mc:Fallback>
                <p:oleObj name="ClipArt" r:id="rId3" imgW="3828107" imgH="3468986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838200"/>
                        <a:ext cx="1447800" cy="1312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660A2921-B2B5-477E-A0B9-6D272AD60ED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1000" y="609600"/>
            <a:ext cx="78486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800" b="1" u="sng" dirty="0"/>
              <a:t>THE LAW: </a:t>
            </a:r>
            <a:r>
              <a:rPr lang="en-US" sz="3800" u="sng" dirty="0"/>
              <a:t>Food Code says: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93C0498C-2F09-4FB4-BBD3-FAC78C35698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3400" y="1905000"/>
            <a:ext cx="8229600" cy="38401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b="1" u="sng"/>
              <a:t>2-403.11:</a:t>
            </a:r>
            <a:r>
              <a:rPr lang="en-US" altLang="en-US" sz="2800"/>
              <a:t>  Food employees may not care for or handle animals that may be present such as patrol dogs, service animals, or pets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Unless they are your service animal, in which case you need to wash hands as outlined in the food code prior to returning to work</a:t>
            </a:r>
          </a:p>
        </p:txBody>
      </p:sp>
      <p:pic>
        <p:nvPicPr>
          <p:cNvPr id="34820" name="Picture 4" descr="Go to fullsize image">
            <a:hlinkClick r:id="rId3"/>
            <a:extLst>
              <a:ext uri="{FF2B5EF4-FFF2-40B4-BE49-F238E27FC236}">
                <a16:creationId xmlns:a16="http://schemas.microsoft.com/office/drawing/2014/main" id="{939D56E7-6A08-4105-8C63-41422D23A1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5562600"/>
            <a:ext cx="152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D48B10F-3DD5-4F6D-A19C-6314DFABBF9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96863" y="609600"/>
            <a:ext cx="8229600" cy="762000"/>
          </a:xfrm>
        </p:spPr>
        <p:txBody>
          <a:bodyPr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 </a:t>
            </a:r>
            <a:r>
              <a:rPr lang="en-US" u="sng" dirty="0"/>
              <a:t>What about drivers’ hands?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E9C9705B-3868-4EE7-B9DF-62660E8BA35E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57200" y="1676400"/>
            <a:ext cx="8201025" cy="4830763"/>
          </a:xfrm>
        </p:spPr>
        <p:txBody>
          <a:bodyPr/>
          <a:lstStyle/>
          <a:p>
            <a:pPr eaLnBrk="1" hangingPunct="1"/>
            <a:r>
              <a:rPr lang="en-US" altLang="en-US" sz="2800"/>
              <a:t>Avoid petting animals. If you do touch an animal wash your hands! </a:t>
            </a:r>
          </a:p>
          <a:p>
            <a:pPr eaLnBrk="1" hangingPunct="1"/>
            <a:r>
              <a:rPr lang="en-US" altLang="en-US" sz="2800"/>
              <a:t>If assistance is required (i.e. opening milk carton) WASH HANDS THOROUGHLY prior to touching any food-contact surface consider using a fork instead of your hands to open the container.</a:t>
            </a:r>
          </a:p>
          <a:p>
            <a:pPr eaLnBrk="1" hangingPunct="1"/>
            <a:r>
              <a:rPr lang="en-US" altLang="en-US" sz="2800"/>
              <a:t>Hand Sanitizers - be sure to have some in your vehicle and use it often!  Any time you have touched something in someone’s home – don’t take that to the next person</a:t>
            </a:r>
          </a:p>
        </p:txBody>
      </p:sp>
      <p:pic>
        <p:nvPicPr>
          <p:cNvPr id="36868" name="Picture 4" descr="MC900339806[1]">
            <a:extLst>
              <a:ext uri="{FF2B5EF4-FFF2-40B4-BE49-F238E27FC236}">
                <a16:creationId xmlns:a16="http://schemas.microsoft.com/office/drawing/2014/main" id="{F58E2933-FC7A-4E62-B8D4-19FE0FB822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715000"/>
            <a:ext cx="14478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8D227AF9-6A94-4806-B1F3-75DF9C82C5E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3400"/>
            <a:ext cx="8229600" cy="838200"/>
          </a:xfrm>
        </p:spPr>
        <p:txBody>
          <a:bodyPr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		</a:t>
            </a:r>
            <a:r>
              <a:rPr lang="en-US" u="sng" dirty="0"/>
              <a:t>During the delivery...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9D12B40-90C9-409C-B782-238C0186455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8229600" cy="4525963"/>
          </a:xfrm>
        </p:spPr>
        <p:txBody>
          <a:bodyPr rtlCol="0">
            <a:normAutofit fontScale="92500"/>
          </a:bodyPr>
          <a:lstStyle/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z="3200" dirty="0"/>
              <a:t>Open and close the delivery bags as quickly as possible to avoid temperature loss 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z="3200" dirty="0"/>
              <a:t>If walking a distance with the meal, carry it in the insulated bag 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z="3200" dirty="0"/>
              <a:t>In hot weather keep the cold food in the air conditioned interior of your car when possible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z="3200" dirty="0"/>
              <a:t>Same goes for cold weather – keep hot food in the heated part of the vehicle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E42F0D74-69CB-48D4-B7D4-F544DA34A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/>
              <a:t>Care of transport bags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F78BF327-6D07-45A4-8761-9797E063B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600"/>
              <a:t>Bag must be kept INSIDE vehicle when delivering meals</a:t>
            </a:r>
          </a:p>
          <a:p>
            <a:pPr eaLnBrk="1" hangingPunct="1"/>
            <a:r>
              <a:rPr lang="en-US" altLang="en-US" sz="2600"/>
              <a:t>Unplug bag </a:t>
            </a:r>
            <a:r>
              <a:rPr lang="en-US" altLang="en-US" sz="2600" b="1" i="1"/>
              <a:t>carefully</a:t>
            </a:r>
            <a:r>
              <a:rPr lang="en-US" altLang="en-US" sz="2600"/>
              <a:t> after delivery of last meal and tuck cord in bag</a:t>
            </a:r>
          </a:p>
          <a:p>
            <a:pPr eaLnBrk="1" hangingPunct="1"/>
            <a:r>
              <a:rPr lang="en-US" altLang="en-US" sz="2600"/>
              <a:t>Disconnect the bag from the vehicle outlet when the vehicle engine is off for extended periods of time (greater than 30 min.)</a:t>
            </a:r>
          </a:p>
          <a:p>
            <a:pPr eaLnBrk="1" hangingPunct="1"/>
            <a:r>
              <a:rPr lang="en-US" altLang="en-US" sz="2600"/>
              <a:t>Never crush or fold bag</a:t>
            </a:r>
          </a:p>
          <a:p>
            <a:pPr eaLnBrk="1" hangingPunct="1"/>
            <a:r>
              <a:rPr lang="en-US" altLang="en-US" sz="2600"/>
              <a:t>Do not submerge bag in water</a:t>
            </a:r>
          </a:p>
          <a:p>
            <a:pPr eaLnBrk="1" hangingPunct="1"/>
            <a:r>
              <a:rPr lang="en-US" altLang="en-US" sz="2600"/>
              <a:t>If any bag cords become loose, cracked or frayed, stop using immediately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A8516352-1876-4C5D-9A2E-361A41423A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/>
              <a:t>Leaving food</a:t>
            </a:r>
            <a:r>
              <a:rPr lang="en-US"/>
              <a:t>	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1206EA17-9428-497F-A16F-D21185DC1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200" b="1" u="sng"/>
              <a:t>Never</a:t>
            </a:r>
            <a:r>
              <a:rPr lang="en-US" altLang="en-US" sz="3200"/>
              <a:t> leave food on doorstep, in garage, in parked car, etc.</a:t>
            </a:r>
          </a:p>
          <a:p>
            <a:pPr lvl="1" eaLnBrk="1" hangingPunct="1"/>
            <a:r>
              <a:rPr lang="en-US" altLang="en-US" sz="2800"/>
              <a:t>Time / temperature abuse</a:t>
            </a:r>
          </a:p>
          <a:p>
            <a:pPr lvl="1" eaLnBrk="1" hangingPunct="1"/>
            <a:r>
              <a:rPr lang="en-US" altLang="en-US" sz="2800"/>
              <a:t>Contamination</a:t>
            </a:r>
          </a:p>
          <a:p>
            <a:pPr lvl="1" eaLnBrk="1" hangingPunct="1"/>
            <a:r>
              <a:rPr lang="en-US" altLang="en-US" sz="2800"/>
              <a:t>Tampering</a:t>
            </a:r>
          </a:p>
          <a:p>
            <a:pPr lvl="1" eaLnBrk="1" hangingPunct="1"/>
            <a:r>
              <a:rPr lang="en-US" altLang="en-US" sz="2800"/>
              <a:t>Liability</a:t>
            </a:r>
          </a:p>
          <a:p>
            <a:pPr lvl="1" eaLnBrk="1" hangingPunct="1"/>
            <a:r>
              <a:rPr lang="en-US" altLang="en-US" sz="2800"/>
              <a:t>Loss / theft</a:t>
            </a:r>
          </a:p>
        </p:txBody>
      </p:sp>
      <p:pic>
        <p:nvPicPr>
          <p:cNvPr id="41988" name="Picture 4" descr="MC900442128[1]">
            <a:extLst>
              <a:ext uri="{FF2B5EF4-FFF2-40B4-BE49-F238E27FC236}">
                <a16:creationId xmlns:a16="http://schemas.microsoft.com/office/drawing/2014/main" id="{6D5D4C22-9FED-4F6B-8BEA-58E3378806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962400"/>
            <a:ext cx="2286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30166FD5-A4F2-46E5-9E31-F9E0A5E8488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503238"/>
            <a:ext cx="7543800" cy="914400"/>
          </a:xfrm>
        </p:spPr>
        <p:txBody>
          <a:bodyPr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/>
              <a:t>Food Safety Check (1)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7A7E3F22-09A4-43E9-89C0-68672FBF17F9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533400" y="1676400"/>
            <a:ext cx="8153400" cy="4572000"/>
          </a:xfrm>
        </p:spPr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sz="3200" dirty="0"/>
              <a:t>Remind participants to put the meal in the refrigerator if they are not going to eat it right away and to put leftovers in the refrigerator immediately</a:t>
            </a:r>
          </a:p>
          <a:p>
            <a:pPr eaLnBrk="1" hangingPunct="1"/>
            <a:endParaRPr lang="en-US" altLang="en-US" sz="3200" dirty="0"/>
          </a:p>
          <a:p>
            <a:pPr eaLnBrk="1" hangingPunct="1"/>
            <a:r>
              <a:rPr lang="en-US" altLang="en-US" sz="3200" dirty="0"/>
              <a:t>Food safety handouts and training for customers</a:t>
            </a:r>
          </a:p>
        </p:txBody>
      </p:sp>
      <p:pic>
        <p:nvPicPr>
          <p:cNvPr id="43012" name="Picture 4" descr="MC900441310[1]">
            <a:extLst>
              <a:ext uri="{FF2B5EF4-FFF2-40B4-BE49-F238E27FC236}">
                <a16:creationId xmlns:a16="http://schemas.microsoft.com/office/drawing/2014/main" id="{6F29A695-9747-4F43-8178-34894AF3AA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6588" y="533400"/>
            <a:ext cx="19812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8E7D0D0B-5DB2-4C7F-9BCD-7B79588EEB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/>
              <a:t>Highly susceptible population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1011417-A5C9-422C-BCAE-469E836FE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/>
          <a:lstStyle/>
          <a:p>
            <a:pPr eaLnBrk="1" hangingPunct="1"/>
            <a:r>
              <a:rPr lang="en-US" altLang="en-US" sz="3000"/>
              <a:t>Provisions in Food Code specifically for:</a:t>
            </a:r>
          </a:p>
          <a:p>
            <a:pPr lvl="1" eaLnBrk="1" hangingPunct="1"/>
            <a:r>
              <a:rPr lang="en-US" altLang="en-US" sz="2400"/>
              <a:t>The Elderly – immune systems weaken with age</a:t>
            </a:r>
          </a:p>
          <a:p>
            <a:pPr lvl="1" eaLnBrk="1" hangingPunct="1"/>
            <a:r>
              <a:rPr lang="en-US" altLang="en-US" sz="2400"/>
              <a:t>The very young – haven’t built up immunity yet</a:t>
            </a:r>
          </a:p>
          <a:p>
            <a:pPr lvl="1" eaLnBrk="1" hangingPunct="1"/>
            <a:r>
              <a:rPr lang="en-US" altLang="en-US" sz="2400"/>
              <a:t>Pregnant women – compromised immune systems </a:t>
            </a:r>
          </a:p>
          <a:p>
            <a:pPr lvl="1" eaLnBrk="1" hangingPunct="1"/>
            <a:r>
              <a:rPr lang="en-US" altLang="en-US" sz="2400"/>
              <a:t>Immuno-compromised </a:t>
            </a:r>
          </a:p>
          <a:p>
            <a:pPr lvl="2" eaLnBrk="1" hangingPunct="1"/>
            <a:r>
              <a:rPr lang="en-US" altLang="en-US" sz="2400"/>
              <a:t>Cancer / chemotherapy</a:t>
            </a:r>
          </a:p>
          <a:p>
            <a:pPr lvl="2" eaLnBrk="1" hangingPunct="1"/>
            <a:r>
              <a:rPr lang="en-US" altLang="en-US" sz="2400"/>
              <a:t>HIV / AIDS</a:t>
            </a:r>
          </a:p>
          <a:p>
            <a:pPr lvl="2" eaLnBrk="1" hangingPunct="1"/>
            <a:r>
              <a:rPr lang="en-US" altLang="en-US" sz="2400"/>
              <a:t>Transplant patients</a:t>
            </a:r>
          </a:p>
          <a:p>
            <a:pPr lvl="1" eaLnBrk="1" hangingPunct="1"/>
            <a:r>
              <a:rPr lang="en-US" altLang="en-US" sz="2400"/>
              <a:t>No undercooked food, bare hand contact, raw seed sprouts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B6FB23C1-9B89-4B3D-ABA3-F5A1FB2E9D0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03238"/>
            <a:ext cx="7772400" cy="914400"/>
          </a:xfrm>
        </p:spPr>
        <p:txBody>
          <a:bodyPr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/>
              <a:t>Food Safety Check (2)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C135469E-1B4A-444C-835B-A334958966D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533400" y="1828800"/>
            <a:ext cx="8153400" cy="4572000"/>
          </a:xfrm>
        </p:spPr>
        <p:txBody>
          <a:bodyPr/>
          <a:lstStyle/>
          <a:p>
            <a:pPr eaLnBrk="1" hangingPunct="1"/>
            <a:r>
              <a:rPr lang="en-US" altLang="en-US" sz="3200"/>
              <a:t>Refrigerator magnet or handout with storing and re-heating instructions (ex. “use within 3 days”, or “refrigerate any unused leftovers”)</a:t>
            </a:r>
          </a:p>
          <a:p>
            <a:pPr eaLnBrk="1" hangingPunct="1"/>
            <a:r>
              <a:rPr lang="en-US" altLang="en-US" sz="3200"/>
              <a:t>Date all packages before delivering</a:t>
            </a:r>
          </a:p>
          <a:p>
            <a:pPr eaLnBrk="1" hangingPunct="1"/>
            <a:r>
              <a:rPr lang="en-US" altLang="en-US" sz="3200"/>
              <a:t>Provide menu to all participants so they and family members can monitor how old the food is</a:t>
            </a:r>
          </a:p>
        </p:txBody>
      </p:sp>
      <p:pic>
        <p:nvPicPr>
          <p:cNvPr id="45060" name="Picture 4" descr="MC900441310[1]">
            <a:extLst>
              <a:ext uri="{FF2B5EF4-FFF2-40B4-BE49-F238E27FC236}">
                <a16:creationId xmlns:a16="http://schemas.microsoft.com/office/drawing/2014/main" id="{6DF986D7-00EF-4F05-B7BF-9502511F8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28600"/>
            <a:ext cx="19812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FCB3E810-3691-4201-865F-0AC6965BEC0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3400"/>
            <a:ext cx="7772400" cy="762000"/>
          </a:xfrm>
        </p:spPr>
        <p:txBody>
          <a:bodyPr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/>
              <a:t>Food Safety Check (3)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C309092C-CB2A-4B48-96C8-57480373354B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57200" y="1447800"/>
            <a:ext cx="8305800" cy="4953000"/>
          </a:xfrm>
        </p:spPr>
        <p:txBody>
          <a:bodyPr/>
          <a:lstStyle/>
          <a:p>
            <a:pPr eaLnBrk="1" hangingPunct="1"/>
            <a:r>
              <a:rPr lang="en-US" altLang="en-US" sz="3200"/>
              <a:t>Ask how they reheat the meals and if the microwave or oven works properly and if they need assistance operating them</a:t>
            </a:r>
          </a:p>
          <a:p>
            <a:pPr eaLnBrk="1" hangingPunct="1"/>
            <a:r>
              <a:rPr lang="en-US" altLang="en-US" sz="3200"/>
              <a:t>Food to be heated in the microwave should be placed in a microwave safe container, not heated in aluminum or plastic containers</a:t>
            </a:r>
          </a:p>
          <a:p>
            <a:pPr eaLnBrk="1" hangingPunct="1"/>
            <a:r>
              <a:rPr lang="en-US" altLang="en-US" sz="3200"/>
              <a:t>Remind clients to frequently stir food reheated in a microwave to ensure even heating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9A399-829B-4666-9064-70379231E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Temperature Monitoring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077D8-C46A-49BF-A5E8-FC4C8C2AB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/>
              <a:t>When</a:t>
            </a:r>
          </a:p>
          <a:p>
            <a:pPr lvl="1">
              <a:defRPr/>
            </a:pPr>
            <a:r>
              <a:rPr lang="en-US" dirty="0"/>
              <a:t>At least once a quarter (once a month if routes are longer than 1 hour) you will be asked to check the temperature of a test tray after you deliver the last meal on your route. </a:t>
            </a:r>
          </a:p>
          <a:p>
            <a:pPr>
              <a:defRPr/>
            </a:pPr>
            <a:r>
              <a:rPr lang="en-US" b="1" dirty="0"/>
              <a:t>What</a:t>
            </a:r>
          </a:p>
          <a:p>
            <a:pPr lvl="1">
              <a:defRPr/>
            </a:pPr>
            <a:r>
              <a:rPr lang="en-US" dirty="0"/>
              <a:t>Test all food and the milk and record on the form provided.</a:t>
            </a:r>
          </a:p>
          <a:p>
            <a:pPr lvl="1">
              <a:defRPr/>
            </a:pPr>
            <a:r>
              <a:rPr lang="en-US" dirty="0"/>
              <a:t>Please also note the quality of the food and how it looks/tastes/smells.</a:t>
            </a:r>
          </a:p>
          <a:p>
            <a:pPr>
              <a:defRPr/>
            </a:pPr>
            <a:r>
              <a:rPr lang="en-US" b="1" dirty="0"/>
              <a:t>How</a:t>
            </a:r>
          </a:p>
          <a:p>
            <a:pPr lvl="1">
              <a:defRPr/>
            </a:pPr>
            <a:r>
              <a:rPr lang="en-US" dirty="0"/>
              <a:t>Insert thermometer probe into the food until the dimple on the stem is covered.</a:t>
            </a:r>
          </a:p>
          <a:p>
            <a:pPr lvl="1">
              <a:defRPr/>
            </a:pPr>
            <a:r>
              <a:rPr lang="en-US" dirty="0"/>
              <a:t>Wait until the dial stops and then record the temp.</a:t>
            </a:r>
          </a:p>
          <a:p>
            <a:pPr lvl="1">
              <a:defRPr/>
            </a:pPr>
            <a:r>
              <a:rPr lang="en-US" dirty="0"/>
              <a:t>Clean &amp; sanitize the probe with alcohol wipe between each test.</a:t>
            </a:r>
          </a:p>
          <a:p>
            <a:pPr marL="274637" lvl="1" indent="0">
              <a:buFont typeface="Arial" panose="020B0604020202020204" pitchFamily="34" charset="0"/>
              <a:buNone/>
              <a:defRPr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2B773-93F3-4844-86DB-155215FCF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0" y="381000"/>
            <a:ext cx="3429000" cy="990600"/>
          </a:xfrm>
        </p:spPr>
        <p:txBody>
          <a:bodyPr/>
          <a:lstStyle/>
          <a:p>
            <a:pPr>
              <a:defRPr/>
            </a:pPr>
            <a:r>
              <a:rPr lang="en-US" dirty="0"/>
              <a:t>Test Tray Form</a:t>
            </a:r>
          </a:p>
        </p:txBody>
      </p:sp>
      <p:pic>
        <p:nvPicPr>
          <p:cNvPr id="50179" name="Content Placeholder 3" descr="Screengrab of Home Delivered Meal Test Tray Form used to record temperature, appearance, smell, and taste of food after last delivery.">
            <a:extLst>
              <a:ext uri="{FF2B5EF4-FFF2-40B4-BE49-F238E27FC236}">
                <a16:creationId xmlns:a16="http://schemas.microsoft.com/office/drawing/2014/main" id="{FBF5D2C4-9CAA-4D26-9D06-73E986A0867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152400"/>
            <a:ext cx="4953000" cy="6553200"/>
          </a:xfr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CECFB5E-8888-4533-8368-C4407061CE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/>
              <a:t>Monitoring for food safety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111E64F2-E38D-4A7C-97BD-189DE8EAD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pPr eaLnBrk="1" hangingPunct="1"/>
            <a:r>
              <a:rPr lang="en-US" altLang="en-US" sz="2800"/>
              <a:t>A test tray should be sent regularly to check the temperature of the food at the end of the meal delivery route </a:t>
            </a:r>
          </a:p>
          <a:p>
            <a:pPr eaLnBrk="1" hangingPunct="1"/>
            <a:endParaRPr lang="en-US" altLang="en-US" sz="2800"/>
          </a:p>
          <a:p>
            <a:pPr eaLnBrk="1" hangingPunct="1"/>
            <a:r>
              <a:rPr lang="en-US" altLang="en-US" sz="2800"/>
              <a:t>Evaluate the data </a:t>
            </a:r>
            <a:r>
              <a:rPr lang="en-US" altLang="en-US" sz="2800" b="1">
                <a:solidFill>
                  <a:srgbClr val="FF0000"/>
                </a:solidFill>
              </a:rPr>
              <a:t>(don’t ignore the data!)</a:t>
            </a:r>
          </a:p>
          <a:p>
            <a:pPr lvl="1" eaLnBrk="1" hangingPunct="1"/>
            <a:r>
              <a:rPr lang="en-US" altLang="en-US" sz="2800"/>
              <a:t>Trends</a:t>
            </a:r>
          </a:p>
          <a:p>
            <a:pPr lvl="1" eaLnBrk="1" hangingPunct="1"/>
            <a:r>
              <a:rPr lang="en-US" altLang="en-US" sz="2800"/>
              <a:t>Temps</a:t>
            </a:r>
          </a:p>
          <a:p>
            <a:pPr lvl="1" eaLnBrk="1" hangingPunct="1"/>
            <a:r>
              <a:rPr lang="en-US" altLang="en-US" sz="2800"/>
              <a:t>Quality</a:t>
            </a:r>
          </a:p>
          <a:p>
            <a:pPr lvl="1" eaLnBrk="1" hangingPunct="1"/>
            <a:r>
              <a:rPr lang="en-US" altLang="en-US" sz="2800"/>
              <a:t>Customer satisfaction scores</a:t>
            </a:r>
          </a:p>
        </p:txBody>
      </p:sp>
      <p:pic>
        <p:nvPicPr>
          <p:cNvPr id="51204" name="Picture 4" descr="Go to fullsize image">
            <a:hlinkClick r:id="rId2"/>
            <a:extLst>
              <a:ext uri="{FF2B5EF4-FFF2-40B4-BE49-F238E27FC236}">
                <a16:creationId xmlns:a16="http://schemas.microsoft.com/office/drawing/2014/main" id="{063EAED2-D63A-4277-8A01-EDD7145D41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114800"/>
            <a:ext cx="251460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B7664-494F-4A8E-87F3-D32145E4F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Corrective Action Plan </a:t>
            </a:r>
          </a:p>
        </p:txBody>
      </p:sp>
      <p:sp>
        <p:nvSpPr>
          <p:cNvPr id="52227" name="Content Placeholder 2">
            <a:extLst>
              <a:ext uri="{FF2B5EF4-FFF2-40B4-BE49-F238E27FC236}">
                <a16:creationId xmlns:a16="http://schemas.microsoft.com/office/drawing/2014/main" id="{D49B19C6-8BBF-41E4-AE2F-BBCC72E87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/>
          <a:lstStyle/>
          <a:p>
            <a:r>
              <a:rPr lang="en-US" altLang="en-US"/>
              <a:t>If hot food is below 140 or if cold food is above 41 degrees we need to determine why.</a:t>
            </a:r>
          </a:p>
          <a:p>
            <a:r>
              <a:rPr lang="en-US" altLang="en-US"/>
              <a:t>Check thermometer to be sure it is calibrated and also check equipment to be sure operating correctly.</a:t>
            </a:r>
          </a:p>
          <a:p>
            <a:r>
              <a:rPr lang="en-US" altLang="en-US"/>
              <a:t>Be sure you are using a hot and cold source to keep the food out of the danger zone.</a:t>
            </a:r>
          </a:p>
          <a:p>
            <a:r>
              <a:rPr lang="en-US" altLang="en-US"/>
              <a:t>Minimize how long the bag is open.</a:t>
            </a:r>
          </a:p>
          <a:p>
            <a:r>
              <a:rPr lang="en-US" altLang="en-US"/>
              <a:t>Keep the cold food in the air conditioning and not in the trunk in the summer.</a:t>
            </a:r>
          </a:p>
          <a:p>
            <a:r>
              <a:rPr lang="en-US" altLang="en-US"/>
              <a:t>Keep the hot food in the car, not in the trunk in the winter. </a:t>
            </a:r>
          </a:p>
          <a:p>
            <a:r>
              <a:rPr lang="en-US" altLang="en-US"/>
              <a:t>Discuss with your site manager and then recheck the temps in a week or so to see if they improve after changes have been made. 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66E1F-D424-415A-96C6-A9A6F74FC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What else you may deliver…</a:t>
            </a:r>
          </a:p>
        </p:txBody>
      </p:sp>
      <p:sp>
        <p:nvSpPr>
          <p:cNvPr id="53251" name="Content Placeholder 2">
            <a:extLst>
              <a:ext uri="{FF2B5EF4-FFF2-40B4-BE49-F238E27FC236}">
                <a16:creationId xmlns:a16="http://schemas.microsoft.com/office/drawing/2014/main" id="{4E7CE771-64CA-4FDB-BA7C-EC8B5329A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Monthly menus- encourage them to hang on their fridge</a:t>
            </a:r>
          </a:p>
          <a:p>
            <a:r>
              <a:rPr lang="en-US" altLang="en-US"/>
              <a:t>Nutrition Education handouts</a:t>
            </a:r>
          </a:p>
          <a:p>
            <a:r>
              <a:rPr lang="en-US" altLang="en-US"/>
              <a:t>Nutrition Surveys</a:t>
            </a:r>
          </a:p>
          <a:p>
            <a:r>
              <a:rPr lang="en-US" altLang="en-US"/>
              <a:t>Donation Statements</a:t>
            </a:r>
          </a:p>
          <a:p>
            <a:r>
              <a:rPr lang="en-US" altLang="en-US"/>
              <a:t>Special announcements</a:t>
            </a:r>
          </a:p>
          <a:p>
            <a:r>
              <a:rPr lang="en-US" altLang="en-US"/>
              <a:t>Others as needed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E4A69-8BEA-4E69-B497-08D4CE0D6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Thank you for delivering meals!</a:t>
            </a:r>
          </a:p>
        </p:txBody>
      </p:sp>
      <p:sp>
        <p:nvSpPr>
          <p:cNvPr id="54275" name="Text Placeholder 2">
            <a:extLst>
              <a:ext uri="{FF2B5EF4-FFF2-40B4-BE49-F238E27FC236}">
                <a16:creationId xmlns:a16="http://schemas.microsoft.com/office/drawing/2014/main" id="{B6E755AB-1C37-401F-84AC-C9242188B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4627563"/>
            <a:ext cx="7772400" cy="1500187"/>
          </a:xfrm>
        </p:spPr>
        <p:txBody>
          <a:bodyPr/>
          <a:lstStyle/>
          <a:p>
            <a:pPr algn="ctr"/>
            <a:r>
              <a:rPr lang="en-US" altLang="en-US"/>
              <a:t>Our program couldn’t operate with outstanding individuals such as yourself that give of their time and energy. Sincerely, thank you!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2F4BC37-EB8F-4254-B84A-DEDED333846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25450"/>
            <a:ext cx="7848600" cy="992188"/>
          </a:xfrm>
        </p:spPr>
        <p:txBody>
          <a:bodyPr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/>
              <a:t>Temperature Danger Zone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7F4E5B2-A5B9-4255-A987-12A9902E4796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62000" y="1524000"/>
            <a:ext cx="4495800" cy="4800600"/>
          </a:xfrm>
        </p:spPr>
        <p:txBody>
          <a:bodyPr rtlCol="0">
            <a:normAutofit lnSpcReduction="10000"/>
          </a:bodyPr>
          <a:lstStyle/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0000"/>
                </a:solidFill>
              </a:rPr>
              <a:t>41° F - 140° F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z="2800" dirty="0"/>
              <a:t>This is where most bacteria grow!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800" dirty="0"/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z="2800" dirty="0"/>
              <a:t>Protein foods are hard to get to hold temp, so put out small batches and be sure food is hot before packing.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/>
              <a:t>Gravies and sauces can help retain temperature.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endParaRPr lang="en-US" sz="2800" dirty="0"/>
          </a:p>
        </p:txBody>
      </p:sp>
      <p:graphicFrame>
        <p:nvGraphicFramePr>
          <p:cNvPr id="11268" name="Object 5">
            <a:extLst>
              <a:ext uri="{FF2B5EF4-FFF2-40B4-BE49-F238E27FC236}">
                <a16:creationId xmlns:a16="http://schemas.microsoft.com/office/drawing/2014/main" id="{B3CF6803-FBF9-4F34-948F-122AC5A47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 noChangeAspect="1"/>
          </p:cNvGraphicFramePr>
          <p:nvPr>
            <p:ph type="clipArt" sz="half" idx="4294967295"/>
            <p:extLst>
              <p:ext uri="{D42A27DB-BD31-4B8C-83A1-F6EECF244321}">
                <p14:modId xmlns:p14="http://schemas.microsoft.com/office/powerpoint/2010/main" val="2813794250"/>
              </p:ext>
            </p:extLst>
          </p:nvPr>
        </p:nvGraphicFramePr>
        <p:xfrm>
          <a:off x="6027738" y="1600200"/>
          <a:ext cx="3116262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Art" r:id="rId3" imgW="2722075" imgH="3468986" progId="MS_ClipArt_Gallery.2">
                  <p:embed/>
                </p:oleObj>
              </mc:Choice>
              <mc:Fallback>
                <p:oleObj name="ClipArt" r:id="rId3" imgW="2722075" imgH="3468986" progId="MS_ClipArt_Gallery.2">
                  <p:embed/>
                  <p:pic>
                    <p:nvPicPr>
                      <p:cNvPr id="0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7738" y="1600200"/>
                        <a:ext cx="3116262" cy="4525963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4A4F380-B052-47D7-BCD1-5A204C8AB3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/>
              <a:t>Keeping food safe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49607A3-2781-417A-8EBD-FABF9BBB8EA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724400"/>
          </a:xfrm>
        </p:spPr>
        <p:txBody>
          <a:bodyPr rtlCol="0">
            <a:normAutofit/>
          </a:bodyPr>
          <a:lstStyle/>
          <a:p>
            <a:pPr marL="182880" indent="-18288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3000" dirty="0"/>
              <a:t>Potentially hazardous food must be kept out of the temperature danger zone (TDZ) – or in TDZ for LEAST amount of time possible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3000" dirty="0"/>
          </a:p>
          <a:p>
            <a:pPr marL="182880" indent="-18288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3000" b="1" u="sng" dirty="0"/>
              <a:t>3-501.16</a:t>
            </a:r>
            <a:r>
              <a:rPr lang="en-US" sz="3000" dirty="0"/>
              <a:t>: Potentially hazardous food shall be maintained at 140</a:t>
            </a:r>
            <a:r>
              <a:rPr lang="en-US" sz="3000" dirty="0">
                <a:cs typeface="Times New Roman" pitchFamily="18" charset="0"/>
              </a:rPr>
              <a:t>°F or above; or 41°F or less until served</a:t>
            </a:r>
          </a:p>
          <a:p>
            <a:pPr marL="182880" indent="-18288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sz="3000" dirty="0">
              <a:cs typeface="Times New Roman" pitchFamily="18" charset="0"/>
            </a:endParaRPr>
          </a:p>
          <a:p>
            <a:pPr marL="182880" indent="-18288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3000" b="1" dirty="0">
                <a:solidFill>
                  <a:srgbClr val="FF0000"/>
                </a:solidFill>
                <a:cs typeface="Times New Roman" pitchFamily="18" charset="0"/>
              </a:rPr>
              <a:t>You MUST ensure that your thermometer is accurate and calibrated regularly</a:t>
            </a:r>
          </a:p>
        </p:txBody>
      </p:sp>
      <p:pic>
        <p:nvPicPr>
          <p:cNvPr id="13316" name="Picture 4" descr="MC900293296[1]">
            <a:extLst>
              <a:ext uri="{FF2B5EF4-FFF2-40B4-BE49-F238E27FC236}">
                <a16:creationId xmlns:a16="http://schemas.microsoft.com/office/drawing/2014/main" id="{843B8497-6D4C-4A87-94E4-6D1FFBD843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1169">
            <a:off x="6796088" y="622300"/>
            <a:ext cx="143827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8A7567E-4807-4978-BD4D-138BF4096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i="1" u="sng" dirty="0"/>
              <a:t>When in the kitchen…</a:t>
            </a:r>
          </a:p>
        </p:txBody>
      </p:sp>
      <p:pic>
        <p:nvPicPr>
          <p:cNvPr id="14339" name="Picture 2">
            <a:extLst>
              <a:ext uri="{FF2B5EF4-FFF2-40B4-BE49-F238E27FC236}">
                <a16:creationId xmlns:a16="http://schemas.microsoft.com/office/drawing/2014/main" id="{48B0BE95-4884-496F-B0DD-84904790B2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1981200"/>
            <a:ext cx="6781800" cy="4521200"/>
          </a:xfr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>
            <a:extLst>
              <a:ext uri="{FF2B5EF4-FFF2-40B4-BE49-F238E27FC236}">
                <a16:creationId xmlns:a16="http://schemas.microsoft.com/office/drawing/2014/main" id="{BFE186D5-EFFF-4AD8-AD53-B5E2DE3B58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/>
              <a:t>Before you start dishing up food: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1769B6C5-4877-4547-9CD8-4C101C29B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marL="514350" indent="-514350" eaLnBrk="1" hangingPunct="1">
              <a:buFont typeface="Arial" panose="020B0604020202020204" pitchFamily="34" charset="0"/>
              <a:buAutoNum type="arabicPeriod"/>
            </a:pPr>
            <a:r>
              <a:rPr lang="en-US" altLang="en-US" sz="2800">
                <a:cs typeface="Arial" panose="020B0604020202020204" pitchFamily="34" charset="0"/>
              </a:rPr>
              <a:t>Use common sense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/>
            </a:pPr>
            <a:r>
              <a:rPr lang="en-US" altLang="en-US" sz="2800">
                <a:cs typeface="Arial" panose="020B0604020202020204" pitchFamily="34" charset="0"/>
              </a:rPr>
              <a:t>Ensure your clothes are clean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/>
            </a:pPr>
            <a:r>
              <a:rPr lang="en-US" altLang="en-US" sz="2800">
                <a:cs typeface="Arial" panose="020B0604020202020204" pitchFamily="34" charset="0"/>
              </a:rPr>
              <a:t>Put on your hair restraint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/>
            </a:pPr>
            <a:r>
              <a:rPr lang="en-US" altLang="en-US" sz="2800">
                <a:cs typeface="Arial" panose="020B0604020202020204" pitchFamily="34" charset="0"/>
              </a:rPr>
              <a:t>Wash your hands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/>
            </a:pPr>
            <a:r>
              <a:rPr lang="en-US" altLang="en-US" sz="2800">
                <a:cs typeface="Arial" panose="020B0604020202020204" pitchFamily="34" charset="0"/>
              </a:rPr>
              <a:t>Put on your gloves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/>
            </a:pPr>
            <a:r>
              <a:rPr lang="en-US" altLang="en-US" sz="2800">
                <a:cs typeface="Arial" panose="020B0604020202020204" pitchFamily="34" charset="0"/>
              </a:rPr>
              <a:t>Check food temps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/>
            </a:pPr>
            <a:r>
              <a:rPr lang="en-US" altLang="en-US" sz="2800">
                <a:cs typeface="Arial" panose="020B0604020202020204" pitchFamily="34" charset="0"/>
              </a:rPr>
              <a:t>Ensure utensils, equipment and containers are clean and free of debris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/>
            </a:pPr>
            <a:r>
              <a:rPr lang="en-US" altLang="en-US" sz="2800">
                <a:cs typeface="Arial" panose="020B0604020202020204" pitchFamily="34" charset="0"/>
              </a:rPr>
              <a:t>Only dish up meals a few at a time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7F6BFA09-F95F-439C-990B-1864EAE07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/>
              <a:t>Packaging Meals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B6F62-279E-461F-9971-5B6012F3A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 rtlCol="0">
            <a:normAutofit lnSpcReduction="10000"/>
          </a:bodyPr>
          <a:lstStyle/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z="2600" b="1" dirty="0">
                <a:cs typeface="Arial" panose="020B0604020202020204" pitchFamily="34" charset="0"/>
              </a:rPr>
              <a:t>Avoid time / temperature abuse</a:t>
            </a:r>
          </a:p>
          <a:p>
            <a:pPr lvl="1" indent="-18288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sz="2600" dirty="0">
                <a:cs typeface="Arial" panose="020B0604020202020204" pitchFamily="34" charset="0"/>
              </a:rPr>
              <a:t>Package small amounts at a time	 </a:t>
            </a:r>
          </a:p>
          <a:p>
            <a:pPr marL="731520" lvl="2" indent="-182880" eaLnBrk="1" fontAlgn="auto" hangingPunct="1">
              <a:spcAft>
                <a:spcPts val="0"/>
              </a:spcAft>
              <a:defRPr/>
            </a:pPr>
            <a:r>
              <a:rPr lang="en-US" sz="2400" dirty="0">
                <a:cs typeface="Arial" panose="020B0604020202020204" pitchFamily="34" charset="0"/>
              </a:rPr>
              <a:t> 1-10 trays at a time</a:t>
            </a:r>
          </a:p>
          <a:p>
            <a:pPr marL="731520" lvl="2" indent="-182880" eaLnBrk="1" fontAlgn="auto" hangingPunct="1">
              <a:spcAft>
                <a:spcPts val="0"/>
              </a:spcAft>
              <a:defRPr/>
            </a:pPr>
            <a:r>
              <a:rPr lang="en-US" sz="2600" dirty="0">
                <a:cs typeface="Arial" panose="020B0604020202020204" pitchFamily="34" charset="0"/>
              </a:rPr>
              <a:t>Want assembly line</a:t>
            </a:r>
          </a:p>
          <a:p>
            <a:pPr lvl="1" indent="-18288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sz="2600" dirty="0">
                <a:cs typeface="Arial" panose="020B0604020202020204" pitchFamily="34" charset="0"/>
              </a:rPr>
              <a:t>Keep foods safe until in packaging</a:t>
            </a:r>
          </a:p>
          <a:p>
            <a:pPr lvl="1" indent="-18288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sz="2600" dirty="0">
                <a:cs typeface="Arial" panose="020B0604020202020204" pitchFamily="34" charset="0"/>
              </a:rPr>
              <a:t>Cover and seal immediately</a:t>
            </a:r>
          </a:p>
          <a:p>
            <a:pPr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600" dirty="0">
              <a:cs typeface="Arial" panose="020B0604020202020204" pitchFamily="34" charset="0"/>
            </a:endParaRPr>
          </a:p>
          <a:p>
            <a:pPr lvl="1" indent="-182880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sz="2600" dirty="0">
                <a:cs typeface="Arial" panose="020B0604020202020204" pitchFamily="34" charset="0"/>
              </a:rPr>
              <a:t>Example of what </a:t>
            </a:r>
            <a:r>
              <a:rPr lang="en-US" sz="2600" b="1" dirty="0">
                <a:solidFill>
                  <a:srgbClr val="FF0000"/>
                </a:solidFill>
                <a:cs typeface="Arial" panose="020B0604020202020204" pitchFamily="34" charset="0"/>
              </a:rPr>
              <a:t>NOT</a:t>
            </a:r>
            <a:r>
              <a:rPr lang="en-US" sz="2600" dirty="0">
                <a:cs typeface="Arial" panose="020B0604020202020204" pitchFamily="34" charset="0"/>
              </a:rPr>
              <a:t> to do:</a:t>
            </a:r>
          </a:p>
          <a:p>
            <a:pPr marL="731520" lvl="2" indent="-182880" eaLnBrk="1" fontAlgn="auto" hangingPunct="1">
              <a:spcAft>
                <a:spcPts val="0"/>
              </a:spcAft>
              <a:defRPr/>
            </a:pPr>
            <a:r>
              <a:rPr lang="en-US" sz="2600" dirty="0">
                <a:cs typeface="Arial" panose="020B0604020202020204" pitchFamily="34" charset="0"/>
              </a:rPr>
              <a:t>40 meal trays spread out on the counter</a:t>
            </a:r>
          </a:p>
          <a:p>
            <a:pPr marL="731520" lvl="2" indent="-182880" eaLnBrk="1" fontAlgn="auto" hangingPunct="1">
              <a:spcAft>
                <a:spcPts val="0"/>
              </a:spcAft>
              <a:defRPr/>
            </a:pPr>
            <a:r>
              <a:rPr lang="en-US" sz="2600" dirty="0">
                <a:cs typeface="Arial" panose="020B0604020202020204" pitchFamily="34" charset="0"/>
              </a:rPr>
              <a:t>Dish vegetables. Then starches.  Then meat. Then cover and seal.  </a:t>
            </a:r>
          </a:p>
          <a:p>
            <a:pPr marL="731520" lvl="2" indent="-182880"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>
            <a:extLst>
              <a:ext uri="{FF2B5EF4-FFF2-40B4-BE49-F238E27FC236}">
                <a16:creationId xmlns:a16="http://schemas.microsoft.com/office/drawing/2014/main" id="{E627B0F9-2FAD-4791-ACE5-2FC3F9F3AC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Cold Food Packaging </a:t>
            </a:r>
          </a:p>
        </p:txBody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2A0CFFDE-B398-4548-A79F-F65E4A5CB5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z="2800" dirty="0"/>
              <a:t>All cold food and beverages should be packed  in coolers that maintain the food below 41°F 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z="2800" dirty="0"/>
              <a:t>Use ice or gel packs, or coolers that plug in to outlets or jacks to maintain the temperature.   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endParaRPr lang="en-US" sz="2800" dirty="0"/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z="2800" dirty="0"/>
              <a:t>Foods </a:t>
            </a:r>
            <a:r>
              <a:rPr lang="en-US" sz="2800" b="1" dirty="0"/>
              <a:t>must</a:t>
            </a:r>
            <a:r>
              <a:rPr lang="en-US" sz="2800" dirty="0"/>
              <a:t> be kept at a safe temperature during delivery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800" dirty="0"/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z="2800" dirty="0"/>
              <a:t>Frozen foods must be maintained frozen solid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BEF6404866DB4D9982E0DAD74EB5A5" ma:contentTypeVersion="14" ma:contentTypeDescription="Create a new document." ma:contentTypeScope="" ma:versionID="3f4835c7fd9c92b412be3f1f371bcd3d">
  <xsd:schema xmlns:xsd="http://www.w3.org/2001/XMLSchema" xmlns:xs="http://www.w3.org/2001/XMLSchema" xmlns:p="http://schemas.microsoft.com/office/2006/metadata/properties" xmlns:ns2="9c4568af-78d6-4de7-8a7f-d4a1b22f7f5e" xmlns:ns3="cba8d4a1-0a1c-4299-93a5-2682bf5a17ad" targetNamespace="http://schemas.microsoft.com/office/2006/metadata/properties" ma:root="true" ma:fieldsID="8ee7d375acdf817f48b45adc8155071c" ns2:_="" ns3:_="">
    <xsd:import namespace="9c4568af-78d6-4de7-8a7f-d4a1b22f7f5e"/>
    <xsd:import namespace="cba8d4a1-0a1c-4299-93a5-2682bf5a17a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TEST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4568af-78d6-4de7-8a7f-d4a1b22f7f5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a8d4a1-0a1c-4299-93a5-2682bf5a17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TEST" ma:index="15" nillable="true" ma:displayName="TEST" ma:default="0" ma:internalName="TEST">
      <xsd:simpleType>
        <xsd:restriction base="dms:Boolean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ST xmlns="cba8d4a1-0a1c-4299-93a5-2682bf5a17ad">false</TEST>
  </documentManagement>
</p:properties>
</file>

<file path=customXml/itemProps1.xml><?xml version="1.0" encoding="utf-8"?>
<ds:datastoreItem xmlns:ds="http://schemas.openxmlformats.org/officeDocument/2006/customXml" ds:itemID="{8B981F39-F537-46C2-BF07-A632E57911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ED93ED-A1B9-4BF6-96B6-6B2B4ECABB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4568af-78d6-4de7-8a7f-d4a1b22f7f5e"/>
    <ds:schemaRef ds:uri="cba8d4a1-0a1c-4299-93a5-2682bf5a17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24BFBD5-C74F-426E-B8BC-F4F270370A23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http://purl.org/dc/terms/"/>
    <ds:schemaRef ds:uri="http://schemas.openxmlformats.org/package/2006/metadata/core-properties"/>
    <ds:schemaRef ds:uri="cba8d4a1-0a1c-4299-93a5-2682bf5a17ad"/>
    <ds:schemaRef ds:uri="9c4568af-78d6-4de7-8a7f-d4a1b22f7f5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707</TotalTime>
  <Words>2112</Words>
  <Application>Microsoft Office PowerPoint</Application>
  <PresentationFormat>On-screen Show (4:3)</PresentationFormat>
  <Paragraphs>236</Paragraphs>
  <Slides>37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Arial</vt:lpstr>
      <vt:lpstr>Calibri</vt:lpstr>
      <vt:lpstr>Times New Roman</vt:lpstr>
      <vt:lpstr>Cambria Math</vt:lpstr>
      <vt:lpstr>Wingdings</vt:lpstr>
      <vt:lpstr>Clarity</vt:lpstr>
      <vt:lpstr>ClipArt</vt:lpstr>
      <vt:lpstr>From the kitchen to the table </vt:lpstr>
      <vt:lpstr>Foodservice Operation</vt:lpstr>
      <vt:lpstr>Highly susceptible population</vt:lpstr>
      <vt:lpstr>Temperature Danger Zone</vt:lpstr>
      <vt:lpstr>Keeping food safe</vt:lpstr>
      <vt:lpstr>When in the kitchen…</vt:lpstr>
      <vt:lpstr>Before you start dishing up food:</vt:lpstr>
      <vt:lpstr>Packaging Meals</vt:lpstr>
      <vt:lpstr>Cold Food Packaging </vt:lpstr>
      <vt:lpstr>Hot Food Packaging </vt:lpstr>
      <vt:lpstr>Quality</vt:lpstr>
      <vt:lpstr>During the Delivery…</vt:lpstr>
      <vt:lpstr>The Pick Up Location</vt:lpstr>
      <vt:lpstr>What Types of Meals are Served?</vt:lpstr>
      <vt:lpstr>The Route Sheet</vt:lpstr>
      <vt:lpstr>Preparation</vt:lpstr>
      <vt:lpstr>Thermodynamics</vt:lpstr>
      <vt:lpstr>Heat Transfer</vt:lpstr>
      <vt:lpstr>Why heat transfer matters:</vt:lpstr>
      <vt:lpstr>In The Car</vt:lpstr>
      <vt:lpstr>In The Car, continued</vt:lpstr>
      <vt:lpstr>In The Car, cont.</vt:lpstr>
      <vt:lpstr>Personal Hygiene</vt:lpstr>
      <vt:lpstr>THE LAW: Food Code says:</vt:lpstr>
      <vt:lpstr> What about drivers’ hands?</vt:lpstr>
      <vt:lpstr>  During the delivery...</vt:lpstr>
      <vt:lpstr>Care of transport bags</vt:lpstr>
      <vt:lpstr>Leaving food </vt:lpstr>
      <vt:lpstr>Food Safety Check (1)</vt:lpstr>
      <vt:lpstr>Food Safety Check (2)</vt:lpstr>
      <vt:lpstr>Food Safety Check (3)</vt:lpstr>
      <vt:lpstr>Temperature Monitoring</vt:lpstr>
      <vt:lpstr>Test Tray Form</vt:lpstr>
      <vt:lpstr>Monitoring for food safety</vt:lpstr>
      <vt:lpstr>Corrective Action Plan </vt:lpstr>
      <vt:lpstr>What else you may deliver…</vt:lpstr>
      <vt:lpstr>Thank you for delivering meals!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Foodservice Operation</dc:title>
  <dc:creator>Mike Glasgow</dc:creator>
  <cp:lastModifiedBy>Sarah Kinder</cp:lastModifiedBy>
  <cp:revision>61</cp:revision>
  <cp:lastPrinted>2016-09-02T06:19:27Z</cp:lastPrinted>
  <dcterms:created xsi:type="dcterms:W3CDTF">2006-08-16T00:00:00Z</dcterms:created>
  <dcterms:modified xsi:type="dcterms:W3CDTF">2021-09-16T03:31:21Z</dcterms:modified>
</cp:coreProperties>
</file>